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52" r:id="rId2"/>
    <p:sldMasterId id="2147483648" r:id="rId3"/>
    <p:sldMasterId id="2147483650" r:id="rId4"/>
    <p:sldMasterId id="2147483654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notesMasterIdLst>
    <p:notesMasterId r:id="rId25"/>
  </p:notesMasterIdLst>
  <p:handoutMasterIdLst>
    <p:handoutMasterId r:id="rId26"/>
  </p:handoutMasterIdLst>
  <p:sldIdLst>
    <p:sldId id="258" r:id="rId12"/>
    <p:sldId id="281" r:id="rId13"/>
    <p:sldId id="282" r:id="rId14"/>
    <p:sldId id="289" r:id="rId15"/>
    <p:sldId id="290" r:id="rId16"/>
    <p:sldId id="296" r:id="rId17"/>
    <p:sldId id="291" r:id="rId18"/>
    <p:sldId id="292" r:id="rId19"/>
    <p:sldId id="293" r:id="rId20"/>
    <p:sldId id="294" r:id="rId21"/>
    <p:sldId id="295" r:id="rId22"/>
    <p:sldId id="297" r:id="rId23"/>
    <p:sldId id="280" r:id="rId24"/>
  </p:sldIdLst>
  <p:sldSz cx="12192000" cy="6858000"/>
  <p:notesSz cx="6797675" cy="98742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F_KAS_startowe" id="{39D62F48-E917-4904-BC48-DFF526BCB5FC}">
          <p14:sldIdLst>
            <p14:sldId id="258"/>
          </p14:sldIdLst>
        </p14:section>
        <p14:section name="MF_KAS_srodek" id="{5F5C5854-BAB1-4AB6-A894-A7450BEFCDD6}">
          <p14:sldIdLst>
            <p14:sldId id="281"/>
            <p14:sldId id="282"/>
            <p14:sldId id="289"/>
            <p14:sldId id="290"/>
            <p14:sldId id="296"/>
            <p14:sldId id="291"/>
            <p14:sldId id="292"/>
            <p14:sldId id="293"/>
            <p14:sldId id="294"/>
            <p14:sldId id="295"/>
            <p14:sldId id="297"/>
          </p14:sldIdLst>
        </p14:section>
        <p14:section name="MF_KAS_koncowe" id="{4D2FB628-BA0C-4101-9F9B-A23843DA94A5}">
          <p14:sldIdLst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tkiewicz Tomasz" initials="TT" lastIdx="4" clrIdx="0">
    <p:extLst>
      <p:ext uri="{19B8F6BF-5375-455C-9EA6-DF929625EA0E}">
        <p15:presenceInfo xmlns:p15="http://schemas.microsoft.com/office/powerpoint/2012/main" userId="S::Tomasz.Tratkiewicz@mf.gov.pl::9935deaa-9e63-4ee4-a9d8-88ce3f3b140b" providerId="AD"/>
      </p:ext>
    </p:extLst>
  </p:cmAuthor>
  <p:cmAuthor id="2" name="Szczęsny Tobiasz" initials="ST" lastIdx="2" clrIdx="1">
    <p:extLst>
      <p:ext uri="{19B8F6BF-5375-455C-9EA6-DF929625EA0E}">
        <p15:presenceInfo xmlns:p15="http://schemas.microsoft.com/office/powerpoint/2012/main" userId="S::tobiasz.szczesny@mf.gov.pl::c8e95e67-a8eb-4522-ba8f-0eaffe50b9d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6021" autoAdjust="0"/>
  </p:normalViewPr>
  <p:slideViewPr>
    <p:cSldViewPr showGuides="1">
      <p:cViewPr varScale="1">
        <p:scale>
          <a:sx n="68" d="100"/>
          <a:sy n="68" d="100"/>
        </p:scale>
        <p:origin x="4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3" d="100"/>
          <a:sy n="103" d="100"/>
        </p:scale>
        <p:origin x="3726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981FF-A4C7-4AE2-BA2E-315BDFE4A662}" type="datetimeFigureOut">
              <a:rPr lang="pl-PL" smtClean="0"/>
              <a:t>19.11.2025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322AA-0756-4252-AF59-F0583F2347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5946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8235E-7442-4C39-8EF2-0BD7686D465C}" type="datetimeFigureOut">
              <a:rPr lang="pl-PL" smtClean="0"/>
              <a:t>19.11.2025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24805-2DDF-4A57-8734-426C6BBE1B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823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9998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439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050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9289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6339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9492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625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Przykłady dowodów alternatywnych z pisma DOP wskazanych przez Dyrektora IAS w Rzeszowie:</a:t>
            </a:r>
          </a:p>
          <a:p>
            <a:pPr marL="174625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oświadczenie odbiorcy towaru, że towar ze zgłoszenia celnego został wywieziony poza obszar celny Unii Europejskiej;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oświadczenie eksportera towaru, że towar ze zgłoszenia celnego został wywieziony poza obszar celny Unii Europejskiej;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CMR, zawierający potwierdzenie odbioru towaru poza obszarem celnym Unii Europejskiej;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dowody wpłaty, dokumentujące dokonanie płatności za towar ze zgłoszenia celnego,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zgłoszenie celne potwierdzające objęcie towaru procedurą celną w kraju trzecim;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morski list przewozowy Sea </a:t>
            </a:r>
            <a:r>
              <a:rPr kumimoji="0" lang="pl-P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Waybill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, potwierdzający załadunek towaru na statek na kierunku wywozowym;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wydruki ze śledzenia przesyłek firm kurierskich, wskazujące, że towar został dostarczony i odebrany poza obszarem celnym Unii Europejskiej;</a:t>
            </a:r>
          </a:p>
          <a:p>
            <a:pPr marL="442913" marR="0" lvl="0" indent="-268288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1800" b="0" i="0" u="none" strike="noStrike" baseline="0" dirty="0">
                <a:latin typeface="Lato-Regular"/>
              </a:rPr>
              <a:t>dowód rejestracyjny pojazdu wskazujący na jego zarejestrowanie w kraju trzecim (w przypadku pojazdów).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4625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32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058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81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686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25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 r="36589"/>
          <a:stretch/>
        </p:blipFill>
        <p:spPr>
          <a:xfrm>
            <a:off x="9768408" y="162132"/>
            <a:ext cx="1944216" cy="1220459"/>
          </a:xfrm>
          <a:prstGeom prst="rect">
            <a:avLst/>
          </a:prstGeom>
        </p:spPr>
      </p:pic>
      <p:sp>
        <p:nvSpPr>
          <p:cNvPr id="11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1838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B18877D2-858F-4E8A-9334-AB7F6E6BC4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34EBE5D5-7A40-4BA8-B18E-8125708267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06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11717FC5-5070-4FDE-A3F3-008DD4A41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40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353AAA31-402D-4FD4-8B8F-B52638120A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06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53460C67-5AAC-4B6F-858D-368E201635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57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51FCB829-05FD-4E2D-9754-15247B3FCE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0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 r="36589"/>
          <a:stretch/>
        </p:blipFill>
        <p:spPr>
          <a:xfrm>
            <a:off x="9768408" y="162132"/>
            <a:ext cx="1944216" cy="1220459"/>
          </a:xfrm>
          <a:prstGeom prst="rect">
            <a:avLst/>
          </a:prstGeom>
        </p:spPr>
      </p:pic>
      <p:sp>
        <p:nvSpPr>
          <p:cNvPr id="4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3738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 r="36589"/>
          <a:stretch/>
        </p:blipFill>
        <p:spPr>
          <a:xfrm>
            <a:off x="9768408" y="162132"/>
            <a:ext cx="1944216" cy="1220459"/>
          </a:xfrm>
          <a:prstGeom prst="rect">
            <a:avLst/>
          </a:prstGeom>
        </p:spPr>
      </p:pic>
      <p:sp>
        <p:nvSpPr>
          <p:cNvPr id="4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150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34351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91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08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68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F054890C-08B4-4B1F-93E5-CB2E826D3B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EA6F7D20-3E04-4EF0-9F1E-12E8AED8E8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1" y="5163845"/>
            <a:ext cx="7776855" cy="4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6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13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1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EAACE807-B735-9F20-D98C-4309A053AF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olidFill>
            <a:srgbClr val="022F63">
              <a:alpha val="63000"/>
            </a:srgbClr>
          </a:solidFill>
        </p:spPr>
      </p:pic>
    </p:spTree>
    <p:extLst>
      <p:ext uri="{BB962C8B-B14F-4D97-AF65-F5344CB8AC3E}">
        <p14:creationId xmlns:p14="http://schemas.microsoft.com/office/powerpoint/2010/main" val="355122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46933F8-0E11-9016-C4F1-19065B93CA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2357" y="0"/>
            <a:ext cx="12214622" cy="6858000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Obraz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2" r="39595"/>
          <a:stretch/>
        </p:blipFill>
        <p:spPr>
          <a:xfrm>
            <a:off x="10272464" y="138892"/>
            <a:ext cx="1172515" cy="791292"/>
          </a:xfrm>
          <a:prstGeom prst="rect">
            <a:avLst/>
          </a:prstGeom>
        </p:spPr>
      </p:pic>
      <p:sp>
        <p:nvSpPr>
          <p:cNvPr id="8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806060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A28D298B-7268-120E-FC5C-2B630EECC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Obraz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2" r="39595"/>
          <a:stretch/>
        </p:blipFill>
        <p:spPr>
          <a:xfrm>
            <a:off x="10272464" y="138892"/>
            <a:ext cx="1172515" cy="791292"/>
          </a:xfrm>
          <a:prstGeom prst="rect">
            <a:avLst/>
          </a:prstGeom>
        </p:spPr>
      </p:pic>
      <p:sp>
        <p:nvSpPr>
          <p:cNvPr id="12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57687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5" name="Obraz 4" descr="Obraz zawierający computer, wewnątrz, osoba&#10;&#10;Opis wygenerowany automatycznie">
            <a:extLst>
              <a:ext uri="{FF2B5EF4-FFF2-40B4-BE49-F238E27FC236}">
                <a16:creationId xmlns:a16="http://schemas.microsoft.com/office/drawing/2014/main" id="{27989F6C-6F0C-6961-5918-98AC6AA96E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4228" y="-121023"/>
            <a:ext cx="12528092" cy="70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8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C1D0EA71-0CA0-DE58-2DF5-EFD3F406CBD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9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 userDrawn="1">
          <p15:clr>
            <a:srgbClr val="F26B43"/>
          </p15:clr>
        </p15:guide>
        <p15:guide id="2" pos="801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orient="horz" pos="4110" userDrawn="1">
          <p15:clr>
            <a:srgbClr val="F26B43"/>
          </p15:clr>
        </p15:guide>
        <p15:guide id="5" pos="5360" userDrawn="1">
          <p15:clr>
            <a:srgbClr val="F26B43"/>
          </p15:clr>
        </p15:guide>
        <p15:guide id="6" pos="7106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przyroda, tęcza, chmura, nocne niebo&#10;&#10;Opis wygenerowany automatycznie">
            <a:extLst>
              <a:ext uri="{FF2B5EF4-FFF2-40B4-BE49-F238E27FC236}">
                <a16:creationId xmlns:a16="http://schemas.microsoft.com/office/drawing/2014/main" id="{0E0ECE97-5AC4-E882-AE08-898FC56243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 r="36589"/>
          <a:stretch/>
        </p:blipFill>
        <p:spPr>
          <a:xfrm>
            <a:off x="9768408" y="162132"/>
            <a:ext cx="1944216" cy="122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3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Obraz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r="39687"/>
          <a:stretch/>
        </p:blipFill>
        <p:spPr>
          <a:xfrm>
            <a:off x="9768408" y="162132"/>
            <a:ext cx="1795605" cy="1220459"/>
          </a:xfrm>
          <a:prstGeom prst="rect">
            <a:avLst/>
          </a:prstGeom>
        </p:spPr>
      </p:pic>
      <p:sp>
        <p:nvSpPr>
          <p:cNvPr id="8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</p:spTree>
    <p:extLst>
      <p:ext uri="{BB962C8B-B14F-4D97-AF65-F5344CB8AC3E}">
        <p14:creationId xmlns:p14="http://schemas.microsoft.com/office/powerpoint/2010/main" val="180608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2423592" y="6382528"/>
            <a:ext cx="4135030" cy="214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pic>
        <p:nvPicPr>
          <p:cNvPr id="3" name="Obraz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86"/>
          <a:stretch/>
        </p:blipFill>
        <p:spPr>
          <a:xfrm>
            <a:off x="1199456" y="6230677"/>
            <a:ext cx="913558" cy="510691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24293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2" r="39595"/>
          <a:stretch/>
        </p:blipFill>
        <p:spPr>
          <a:xfrm>
            <a:off x="10272464" y="138892"/>
            <a:ext cx="1172516" cy="791292"/>
          </a:xfrm>
          <a:prstGeom prst="rect">
            <a:avLst/>
          </a:prstGeom>
        </p:spPr>
      </p:pic>
      <p:sp>
        <p:nvSpPr>
          <p:cNvPr id="7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73EC064A-584A-407C-BB84-960D1A07D8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7" y="5163845"/>
            <a:ext cx="7776863" cy="46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375A76E0-2161-B605-C8C0-D2ADC9493A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2" r="39595"/>
          <a:stretch/>
        </p:blipFill>
        <p:spPr>
          <a:xfrm>
            <a:off x="10272464" y="138892"/>
            <a:ext cx="1172515" cy="791292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07685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1F090B43-C84C-88B4-B23E-777E9CA20F5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Obraz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2" r="39595"/>
          <a:stretch/>
        </p:blipFill>
        <p:spPr>
          <a:xfrm>
            <a:off x="10272464" y="138892"/>
            <a:ext cx="1172515" cy="791292"/>
          </a:xfrm>
          <a:prstGeom prst="rect">
            <a:avLst/>
          </a:prstGeom>
        </p:spPr>
      </p:pic>
      <p:sp>
        <p:nvSpPr>
          <p:cNvPr id="14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 </a:t>
            </a: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8230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A626B9B-EFC8-A14D-A1F3-361953F0EF91}"/>
              </a:ext>
            </a:extLst>
          </p:cNvPr>
          <p:cNvSpPr txBox="1"/>
          <p:nvPr/>
        </p:nvSpPr>
        <p:spPr>
          <a:xfrm>
            <a:off x="1127448" y="2132856"/>
            <a:ext cx="98650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Stawka 0% w eksporcie towarów </a:t>
            </a:r>
          </a:p>
          <a:p>
            <a:r>
              <a:rPr lang="pl-PL" sz="480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– dylematy dokumentacyjne</a:t>
            </a:r>
          </a:p>
          <a:p>
            <a:endParaRPr lang="pl-PL" sz="4800" dirty="0">
              <a:solidFill>
                <a:schemeClr val="bg1"/>
              </a:solidFill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endParaRPr lang="pl-PL" sz="4800" dirty="0">
              <a:solidFill>
                <a:schemeClr val="bg1"/>
              </a:solidFill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r>
              <a:rPr lang="pl-PL" sz="200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Katarzyna Nowicka</a:t>
            </a:r>
          </a:p>
          <a:p>
            <a:r>
              <a:rPr lang="pl-PL" sz="200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Tomasz Tratkiewicz</a:t>
            </a:r>
            <a:endParaRPr lang="pl-PL" sz="2000" dirty="0">
              <a:solidFill>
                <a:schemeClr val="bg1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423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Podejście funkcjonalne</a:t>
            </a: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(wybrane interpretacje)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556792"/>
            <a:ext cx="9073009" cy="3064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20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Wywóz towarów dokonywany za pośrednictwem operatora pocztowego  </a:t>
            </a: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lnSpc>
                <a:spcPts val="2600"/>
              </a:lnSpc>
              <a:defRPr/>
            </a:pPr>
            <a:r>
              <a:rPr lang="pl-PL" sz="20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Operator pocztowy – 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podmiot</a:t>
            </a:r>
            <a:r>
              <a:rPr lang="pl-PL" sz="20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uprawniony na podstawie odrębnych przepisów do wykonywania działalności pocztowej, np. Poczta Polska S.A. w Polsce lub </a:t>
            </a:r>
            <a:r>
              <a:rPr lang="pl-PL" sz="2000" dirty="0" err="1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PostNL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w Holandii</a:t>
            </a: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20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Podatnik może zastosować stawkę 0% w eksporcie towarów, jeśli posiada: </a:t>
            </a:r>
          </a:p>
          <a:p>
            <a:pPr marL="285750" lvl="0" indent="-285750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dokumenty (komunikaty) o dostarczeniu przesyłki przez operatora, także w jego systemie elektronicznym</a:t>
            </a: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065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800" dirty="0">
                <a:solidFill>
                  <a:srgbClr val="5B9BD5">
                    <a:lumMod val="75000"/>
                  </a:srgb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odejście funkcjonalne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 (wybrane interpretacje)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556792"/>
            <a:ext cx="9505056" cy="500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Wywóz towarów dokonywany za pośrednictwem firm kurierskich</a:t>
            </a:r>
          </a:p>
          <a:p>
            <a:pPr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20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Podatnik może zastosować stawkę 0% w eksporcie towarów, jeśli posiada 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dokumenty otrzymane od firmy kurierskiej, za pośrednictwem której towary były wysyłane poza terytorium Unii Europejskiej, takie jak:</a:t>
            </a:r>
          </a:p>
          <a:p>
            <a:pPr marL="442913" marR="0" lvl="0" indent="-268288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potwierdzenie wysyłki i odbioru otrzymane od kuriera 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</a:t>
            </a:r>
            <a:r>
              <a:rPr lang="pl-PL" sz="20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dokumenty</a:t>
            </a:r>
            <a:r>
              <a:rPr kumimoji="0" lang="pl-PL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wygenerowane w systemach kurierskich (służących do monitorowania przesyłek) zawierające komunikat, że dana przesyłka została „doręczona do odbiorcy” oraz „odebrana przez”, wskazujące na datę doręczenia przesyłki do adresata oraz numer przesyłki;</a:t>
            </a:r>
          </a:p>
          <a:p>
            <a:pPr marL="442913" marR="0" lvl="0" indent="-268288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zbiorcze zestawienie przesyłek otrzymane od kuriera w zakresie, w jakim zawiera komunikat, że dana przesyłka została „doręczona”, czy „odebrana przez odbiorcę”.</a:t>
            </a:r>
          </a:p>
          <a:p>
            <a:pPr marL="174625" marR="0" lvl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2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27449" y="1700807"/>
            <a:ext cx="100572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4400" dirty="0">
                <a:solidFill>
                  <a:srgbClr val="5B9BD5">
                    <a:lumMod val="75000"/>
                  </a:srgb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</a:t>
            </a:r>
            <a:r>
              <a:rPr kumimoji="0" lang="pl-PL" sz="4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odejście </a:t>
            </a:r>
            <a:r>
              <a:rPr lang="pl-PL" sz="4400" dirty="0">
                <a:solidFill>
                  <a:srgbClr val="5B9BD5">
                    <a:lumMod val="75000"/>
                  </a:srgb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formalne czy funkcjonalne?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4400" dirty="0">
              <a:solidFill>
                <a:srgbClr val="5B9BD5">
                  <a:lumMod val="75000"/>
                </a:srgbClr>
              </a:solidFill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4400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Granice wykładni </a:t>
            </a:r>
            <a:r>
              <a:rPr lang="pl-PL" sz="4400" dirty="0" err="1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prounijnej</a:t>
            </a:r>
            <a:endParaRPr lang="pl-PL" sz="4400" dirty="0">
              <a:solidFill>
                <a:srgbClr val="FF0000"/>
              </a:solidFill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200" dirty="0">
                <a:solidFill>
                  <a:srgbClr val="7030A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- zapraszamy do dyskusji</a:t>
            </a:r>
            <a:endParaRPr kumimoji="0" lang="pl-PL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1199456" y="1556792"/>
            <a:ext cx="9841254" cy="730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ctr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20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8961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7FA0BE81-5F58-2D92-F978-7E07DFAEF7C8}"/>
              </a:ext>
            </a:extLst>
          </p:cNvPr>
          <p:cNvSpPr txBox="1"/>
          <p:nvPr/>
        </p:nvSpPr>
        <p:spPr>
          <a:xfrm>
            <a:off x="1183541" y="2453128"/>
            <a:ext cx="7728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Dziękujemy </a:t>
            </a:r>
            <a:r>
              <a:rPr lang="pl-PL" sz="4000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 uwagę</a:t>
            </a:r>
          </a:p>
        </p:txBody>
      </p:sp>
    </p:spTree>
    <p:extLst>
      <p:ext uri="{BB962C8B-B14F-4D97-AF65-F5344CB8AC3E}">
        <p14:creationId xmlns:p14="http://schemas.microsoft.com/office/powerpoint/2010/main" val="2721943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Dyrektywa VAT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839416" y="1340768"/>
            <a:ext cx="9649072" cy="4726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Zwolnienie (z prawem do odliczenia) dla dostaw towarów:</a:t>
            </a:r>
          </a:p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>
                <a:solidFill>
                  <a:srgbClr val="333333"/>
                </a:solidFill>
                <a:latin typeface="Lato" panose="020F0502020204030203" pitchFamily="34" charset="-18"/>
              </a:rPr>
              <a:t>wysyłanych lub transportowanych przez sprzedawcę lub na jego rzecz poza terytorium Wspólnoty (art. 146 ust. 1 lit. a)</a:t>
            </a:r>
          </a:p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 wysyłanych lub transportowanych poza terytorium Wspólnoty przez nabywcę lub na rzecz nabywcy niemającego siedziby na terytorium danego państwa, z wyłączeniem towarów transportowanych przez samego nabywcę do celów wyposażenia lub zaopatrzenia w paliwo i ogólnego zaopatrzenia statków rekreacyjnych oraz samolotów turystycznych lub wszelkich innych środków transportu służących do celów prywatnych (art. 146 ust. 1 lit. b).</a:t>
            </a:r>
          </a:p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Zwolnienia przewidziane w rozdziałach 2-9 Tytułu IX stosuje się bez uszczerbku dla innych przepisów wspólnotowych i 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na warunkach ustalanych przez państwa członkowskie w celu zapewnienia prawidłowego i prostego stosowania tych zwolnień oraz zapobieżenia wszelkim możliwym przypadkom uchylania się od opodatkowania, unikania opodatkowania i nadużyć </a:t>
            </a: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(art. 131).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423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Ustawa o VAT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556792"/>
            <a:ext cx="9433048" cy="338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pl-PL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Eksport towarów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dostawa towarów wysyłanych lub transportowanych z terytorium kraju poza terytorium Unii Europejskiej przez:</a:t>
            </a:r>
          </a:p>
          <a:p>
            <a:pPr>
              <a:lnSpc>
                <a:spcPts val="2600"/>
              </a:lnSpc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a) dostawcę lub na jego rzecz, lub</a:t>
            </a:r>
          </a:p>
          <a:p>
            <a:pPr>
              <a:lnSpc>
                <a:spcPts val="2600"/>
              </a:lnSpc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b) nabywcę mającego siedzibę poza terytorium kraju lub na jego rzecz, z wyłączeniem towarów wywożonych przez samego nabywcę do celów wyposażenia lub zaopatrzenia statków rekreacyjnych oraz turystycznych statków powietrznych lub innych środków transportu służących do celów prywatnych </a:t>
            </a:r>
          </a:p>
          <a:p>
            <a:pPr>
              <a:lnSpc>
                <a:spcPts val="2600"/>
              </a:lnSpc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jeżeli wywóz towarów poza terytorium Unii Europejskiej jest potwierdzony przez właściwy organ celny określony w przepisach celnych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(art. 2 pkt8).</a:t>
            </a:r>
          </a:p>
          <a:p>
            <a:pPr>
              <a:lnSpc>
                <a:spcPts val="2600"/>
              </a:lnSpc>
            </a:pPr>
            <a:endParaRPr lang="pl-PL" sz="17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780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Ustawa o VAT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11424" y="1237545"/>
            <a:ext cx="9721079" cy="4476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Stawka 0% w eksporcie towarów –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 warunkiem, że podatnik przed upływem terminu do złożenia deklaracji podatkowej za dany okres rozliczeniowy otrzymał dokument potwierdzający wywóz towaru poza terytorium Unii Europejskiej (art. 41 ust. 6).</a:t>
            </a:r>
          </a:p>
          <a:p>
            <a:pPr>
              <a:lnSpc>
                <a:spcPts val="2600"/>
              </a:lnSpc>
            </a:pPr>
            <a:endParaRPr lang="pl-PL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2400"/>
              </a:lnSpc>
            </a:pP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Dokumentem takim jest w szczególności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(art. 41 ust. 6a):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w formie elektronicznej otrzymany z systemu teleinformatycznego służącego do obsługi zgłoszeń wywozowych albo potwierdzony przez właściwy organ celny wydruk tego dokumentu;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w formie elektronicznej pochodzący z systemu teleinformatycznego służącego do obsługi zgłoszeń wywozowych, otrzymany poza tym systemem, jeżeli zapewniona jest jego autentyczność;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zgłoszenie wywozowe na piśmie utrwalonym w postaci papierowej złożone poza systemem teleinformatycznym służącym do obsługi zgłoszeń wywozowych albo jego kopia potwierdzona przez właściwy organ celny.</a:t>
            </a:r>
          </a:p>
        </p:txBody>
      </p:sp>
    </p:spTree>
    <p:extLst>
      <p:ext uri="{BB962C8B-B14F-4D97-AF65-F5344CB8AC3E}">
        <p14:creationId xmlns:p14="http://schemas.microsoft.com/office/powerpoint/2010/main" val="261472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Podejście formalne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(literalna wykładnia ustawy o VAT)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556792"/>
            <a:ext cx="9073009" cy="538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Wyłącznie dokumenty wystawione/potwierdzone przez właściwe organy celne, np.:</a:t>
            </a:r>
          </a:p>
          <a:p>
            <a:pPr marL="442913" indent="-268288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komunikat CC599C wygenerowany przez system teleinformatyczny AES/ECS2 PLUS (Automatyczny System Eksportu) o zakończeniu procedury wywozu.</a:t>
            </a:r>
          </a:p>
          <a:p>
            <a:pPr marL="442913" indent="-268288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pl-PL" u="sng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Taki katalog dokumentów jest możliwy do wprowadzenia przez państwa członkowskie na podstawie art. 131 dyrektywy VAT 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„w celu zapewnienia prawidłowego i prostego stosowania tych zwolnień oraz zapobieżenia wszelkim możliwym przypadkom uchylania się od opodatkowania, unikania opodatkowania i nadużyć”.</a:t>
            </a:r>
          </a:p>
          <a:p>
            <a:pPr>
              <a:lnSpc>
                <a:spcPts val="2600"/>
              </a:lnSpc>
            </a:pPr>
            <a:endParaRPr lang="pl-PL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Inne dokumenty niż dokumenty wystawione/potwierdzone przez właściwe organy celne 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nie uprawniają </a:t>
            </a:r>
            <a:r>
              <a:rPr lang="pl-PL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stosowania stawki 0% w eksporcie towarów.</a:t>
            </a: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endParaRPr lang="pl-PL" sz="1600" b="1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endParaRPr lang="pl-PL" sz="1600" b="1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endParaRPr lang="pl-PL" sz="1600" b="1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</a:pPr>
            <a:endParaRPr lang="pl-PL" sz="1600" b="1" u="sng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48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Podejście formalne</a:t>
            </a: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(z wykorzystaniem dowodów alternatywnych)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340768"/>
            <a:ext cx="9937104" cy="4603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pl-PL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Dowody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alternatywne potwierdzające wywóz towaru – art. 335 ust. 4 rozporządzenia wykonawczego Komisji (UE) 2015/2447 (katalog otwarty):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kopia potwierdzenia dostawy podpisana lub uwierzytelniona przez odbiorcę spoza obszaru celnego Unii;</a:t>
            </a: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dowód zapłaty; </a:t>
            </a: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faktura; </a:t>
            </a: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podpisany lub uwierzytelniony przez przedsiębiorcę, który wyprowadził towary poza obszar celny Unii;</a:t>
            </a: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przetworzony przez organ celny państwa członkowskiego lub państwa trzeciego zgodnie z zasadami i procedurami mającymi zastosowanie w danym państwie; </a:t>
            </a:r>
          </a:p>
          <a:p>
            <a:pPr marL="442913" marR="0" lvl="0" indent="-268288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prowadzony przez przedsiębiorców rejestr towarów dostarczonych na statki morskie, statki powietrzne lub instalacje morskie.</a:t>
            </a:r>
          </a:p>
          <a:p>
            <a:pPr marL="174625" marR="0" lvl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600"/>
              </a:lnSpc>
              <a:buFont typeface="Symbol" panose="05050102010706020507" pitchFamily="18" charset="2"/>
              <a:buChar char="®"/>
              <a:defRPr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Dowody alternatywne są oceniane w ramach prowadzonego postępowania celnego i w konsekwencji wywóz towaru poza obszar celny Unii zostaje potwierdzony bądź następuje unieważnienie zgłoszenia celnego w procedurze wywozu.</a:t>
            </a:r>
          </a:p>
        </p:txBody>
      </p:sp>
    </p:spTree>
    <p:extLst>
      <p:ext uri="{BB962C8B-B14F-4D97-AF65-F5344CB8AC3E}">
        <p14:creationId xmlns:p14="http://schemas.microsoft.com/office/powerpoint/2010/main" val="2970859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Trybunał Sprawiedliwości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767407" y="1237545"/>
            <a:ext cx="10241051" cy="4452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pl-PL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(…) z terminu „wysyłane”, użytego w art. 146 ust. 1 lit. a), wynika, że eksport towarów następuje, a zwolnienie dostawy na eksport ma zastosowanie, gdy prawo do rozporządzania tym towarem jak właściciel zostało przeniesione na nabywcę, a dostawca wykaże, że towar został wysłany lub przetransportowany poza terytorium Unii i że w następstwie tej wysyłki lub tego transportu opuścił fizycznie terytorium Unii </a:t>
            </a:r>
            <a:r>
              <a:rPr lang="pl-PL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– wyrok w sprawie C-275/18 Milan </a:t>
            </a:r>
            <a:r>
              <a:rPr lang="pl-PL" dirty="0" err="1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Vinš</a:t>
            </a:r>
            <a:endParaRPr lang="pl-PL" dirty="0">
              <a:solidFill>
                <a:srgbClr val="000000"/>
              </a:solidFill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>
              <a:lnSpc>
                <a:spcPts val="2000"/>
              </a:lnSpc>
            </a:pPr>
            <a:endParaRPr lang="pl-PL" dirty="0">
              <a:solidFill>
                <a:srgbClr val="000000"/>
              </a:solidFill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pl-PL" i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(…) praktyka krajowa wykracza poza to, co jest niezbędne dla zapewnienia prawidłowego poboru podatku, jeśli w istocie uzależnia ona prawo do zwolnienia z VAT od spełnienia obowiązków formalnych, nie uwzględniając przesłanek materialnoprawnych, a w szczególności nie biorąc pod uwagę kwestii, czy zostały one spełnione. Transakcje powinny być bowiem opodatkowane przy uwzględnieniu ich cech obiektywnych. (…) </a:t>
            </a:r>
            <a:r>
              <a:rPr lang="pl-PL" b="1" i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Jeżeli te przesłanki materialnoprawne zostaną spełnione, zasada neutralności podatkowej wymaga, aby zwolnienie z VAT zostało przyznane, nawet jeśli podatnik pominął pewne wymogi formalne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wyrok w sprawie C-656/19 </a:t>
            </a:r>
            <a:r>
              <a:rPr lang="pl-PL" dirty="0" err="1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Bakati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Plus</a:t>
            </a:r>
          </a:p>
          <a:p>
            <a:pPr>
              <a:lnSpc>
                <a:spcPts val="2000"/>
              </a:lnSpc>
            </a:pPr>
            <a:endParaRPr lang="pl-PL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pl-PL" i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(…) nie można wymagać środka dowodowego wyłączającego wszystkie inne, a wszelkie dowody umożliwiające zajęcie stanowiska wymaganego przez właściwy organ podatkowy należy uznać za dopuszczalne 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wyrok w sprawie C-656/19 </a:t>
            </a:r>
            <a:r>
              <a:rPr lang="pl-PL" dirty="0" err="1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Bakati</a:t>
            </a:r>
            <a:r>
              <a:rPr lang="pl-PL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Plus</a:t>
            </a:r>
          </a:p>
        </p:txBody>
      </p:sp>
    </p:spTree>
    <p:extLst>
      <p:ext uri="{BB962C8B-B14F-4D97-AF65-F5344CB8AC3E}">
        <p14:creationId xmlns:p14="http://schemas.microsoft.com/office/powerpoint/2010/main" val="4168216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99456" y="538421"/>
            <a:ext cx="998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Wyrok w sprawie C-602/24 W. sp. z o. o.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695400" y="980728"/>
            <a:ext cx="10585176" cy="5038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dostawca przedstawił w toku postępowania podatkowego dokumenty potwierdzające, że towary miały zostać przetransportowane i dostarczone z miejsca załadunku w Polsce do miejsc przeznaczenia znajdujących się na Litwie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polskie organy podatkowe ustaliły, że dostawa jabłek została dokonana nie na Litwie, lecz poza terytorium Unii</a:t>
            </a:r>
          </a:p>
          <a:p>
            <a:pPr>
              <a:spcBef>
                <a:spcPts val="600"/>
              </a:spcBef>
            </a:pPr>
            <a:endParaRPr lang="pl-PL" sz="1600" dirty="0">
              <a:solidFill>
                <a:srgbClr val="000000"/>
              </a:solidFill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l-PL" sz="1600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W niniejszej sprawie bezsporne jest, że </a:t>
            </a:r>
            <a:r>
              <a:rPr lang="pl-PL" sz="1600" b="1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dostawa jabłek będących przedmiotem postępowania głównego poza terytorium Unii została wykazana</a:t>
            </a:r>
            <a:r>
              <a:rPr lang="pl-PL" sz="1600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. Okoliczność, że dowód tej dostawy został uzyskany przez polski organ podatkowy, a nie przez dostawcę, nie ma znaczenia dla zakwalifikowania transakcji rozpatrywanej w postępowaniu głównym jako transakcji wywozu w rozumieniu art. 146 ust. 1 lit. a) i b) dyrektywy VAT.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pl-PL" sz="1600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Jak podnosi Komisja Europejska, o ile państwa członkowskie nakładają wymogi formalne na podstawie art. 131 dyrektywy VAT, o tyle warunki te nie powinny jednak zmieniać zakresu stosowania zwolnień przewidzianych w tej dyrektywie. </a:t>
            </a:r>
            <a:r>
              <a:rPr lang="pl-PL" sz="1600" b="1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Odmowa zastosowania zwolnienia w eksporcie z tego tylko powodu, że podatnik nie dysponuje prawidłowymi dokumentami dotyczącymi wywozu, nie jest proporcjonalna, jeżeli – jak w niniejszej sprawie – organy podatkowe mają pewność, że towary zostały wywiezione.</a:t>
            </a:r>
            <a:r>
              <a:rPr lang="pl-PL" sz="1600" i="1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 Taka odmowa wykraczałaby poza to, co jest konieczne do zapewnienia prawidłowego poboru podatku, ponieważ zwolnienie z VAT podlegałoby nadmiernym wymogom formalnym, bez badania, czy materialne kryteria zwolnienia są rzeczywiście spełnione.</a:t>
            </a:r>
          </a:p>
        </p:txBody>
      </p:sp>
    </p:spTree>
    <p:extLst>
      <p:ext uri="{BB962C8B-B14F-4D97-AF65-F5344CB8AC3E}">
        <p14:creationId xmlns:p14="http://schemas.microsoft.com/office/powerpoint/2010/main" val="23357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Podejście funkcjonalne</a:t>
            </a: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(wybrane interpretacje)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983432" y="1556792"/>
            <a:ext cx="9073009" cy="397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2000" b="1" dirty="0">
                <a:solidFill>
                  <a:srgbClr val="C0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Wywóz towarów dokonywany bezpośrednio przez dostawcę albo nabywcę  </a:t>
            </a:r>
          </a:p>
          <a:p>
            <a:pPr marR="0" lvl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2000" b="1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2800"/>
              </a:lnSpc>
              <a:defRPr/>
            </a:pPr>
            <a:r>
              <a:rPr lang="pl-PL" sz="20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Podatnik może zastosować stawkę 0% w eksporcie towarów, jeśli posiada co najmniej jeden z takich dokumentów jak np.:</a:t>
            </a:r>
          </a:p>
          <a:p>
            <a:pPr marL="442913" marR="0" lvl="0" indent="-268288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list przewozowy;</a:t>
            </a:r>
          </a:p>
          <a:p>
            <a:pPr marL="442913" marR="0" lvl="0" indent="-268288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oświadczenie przewoźnika odpowiedzialnego za transport towarów;</a:t>
            </a:r>
          </a:p>
          <a:p>
            <a:pPr marL="442913" marR="0" lvl="0" indent="-268288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oświadczenie nabywcy towarów, że towary zostały dostarczone do miejsca przeznaczenia poza Unię Europejską;</a:t>
            </a:r>
          </a:p>
          <a:p>
            <a:pPr marL="442913" marR="0" lvl="0" indent="-268288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(lub jego kopia) wydany przez administrację celną kraju trzeciego potwierdzający przywóz i odprawę celną towarów w państwie trzecim.</a:t>
            </a:r>
            <a:endParaRPr kumimoji="0" lang="pl-PL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4625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834351"/>
      </p:ext>
    </p:extLst>
  </p:cSld>
  <p:clrMapOvr>
    <a:masterClrMapping/>
  </p:clrMapOvr>
</p:sld>
</file>

<file path=ppt/theme/theme1.xml><?xml version="1.0" encoding="utf-8"?>
<a:theme xmlns:a="http://schemas.openxmlformats.org/drawingml/2006/main" name="1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MFKAS_Godło_PL_Srodek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4468</TotalTime>
  <Words>1495</Words>
  <Application>Microsoft Office PowerPoint</Application>
  <PresentationFormat>Panoramiczny</PresentationFormat>
  <Paragraphs>105</Paragraphs>
  <Slides>13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11</vt:i4>
      </vt:variant>
      <vt:variant>
        <vt:lpstr>Tytuły slajdów</vt:lpstr>
      </vt:variant>
      <vt:variant>
        <vt:i4>13</vt:i4>
      </vt:variant>
    </vt:vector>
  </HeadingPairs>
  <TitlesOfParts>
    <vt:vector size="32" baseType="lpstr">
      <vt:lpstr>Arial</vt:lpstr>
      <vt:lpstr>Calibri</vt:lpstr>
      <vt:lpstr>Lato</vt:lpstr>
      <vt:lpstr>Lato Black</vt:lpstr>
      <vt:lpstr>Lato-Regular</vt:lpstr>
      <vt:lpstr>Montserrat</vt:lpstr>
      <vt:lpstr>Symbol</vt:lpstr>
      <vt:lpstr>Wingdings</vt:lpstr>
      <vt:lpstr>1_MFKAS_Godło_PL_Start</vt:lpstr>
      <vt:lpstr>2_MFKAS_Godło_PL_Start</vt:lpstr>
      <vt:lpstr>3_MFKAS_Godło_PL_Start</vt:lpstr>
      <vt:lpstr>4_MFKAS_Godło_PL_Start</vt:lpstr>
      <vt:lpstr>5_MFKAS_Godło_PL_Start</vt:lpstr>
      <vt:lpstr>6_MFKAS_Godło_PL_Srodek</vt:lpstr>
      <vt:lpstr>7_MFKAS_Godło_PL_koniec</vt:lpstr>
      <vt:lpstr>8_MFKAS_Godło_PL_koniec</vt:lpstr>
      <vt:lpstr>9_MFKAS_Godło_PL_koniec</vt:lpstr>
      <vt:lpstr>10_MFKAS_Godło_PL_koniec</vt:lpstr>
      <vt:lpstr>11_MFKAS_Godło_PL_koniec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Ministerstwo Finansów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Waluchowski Jakub</dc:creator>
  <cp:lastModifiedBy>Tratkiewicz Tomasz</cp:lastModifiedBy>
  <cp:revision>182</cp:revision>
  <cp:lastPrinted>2025-03-11T07:05:01Z</cp:lastPrinted>
  <dcterms:created xsi:type="dcterms:W3CDTF">2022-12-12T12:52:00Z</dcterms:created>
  <dcterms:modified xsi:type="dcterms:W3CDTF">2025-11-19T18:51:48Z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InformacjePubliczneInformacjeSektoraPublicznego</vt:lpwstr>
  </property>
  <property fmtid="{D5CDD505-2E9C-101B-9397-08002B2CF9AE}" pid="3" name="MFClassifiedBy">
    <vt:lpwstr>UxC4dwLulzfINJ8nQH+xvX5LNGipWa4BRSZhPgxsCvnrXlWiiUskJFf1AWiRRQepMa1FSHUJev73RZglglDntQ==</vt:lpwstr>
  </property>
  <property fmtid="{D5CDD505-2E9C-101B-9397-08002B2CF9AE}" pid="4" name="MFClassificationDate">
    <vt:lpwstr>2022-12-12T14:34:47.5865267+01:00</vt:lpwstr>
  </property>
  <property fmtid="{D5CDD505-2E9C-101B-9397-08002B2CF9AE}" pid="5" name="MFClassifiedBySID">
    <vt:lpwstr>UxC4dwLulzfINJ8nQH+xvX5LNGipWa4BRSZhPgxsCvm42mrIC/DSDv0ggS+FjUN/2v1BBotkLlY5aAiEhoi6uWOQjDXbca9l4pMk7hYqkEZ/txrvi5r1yDiZ7bsao6g1</vt:lpwstr>
  </property>
  <property fmtid="{D5CDD505-2E9C-101B-9397-08002B2CF9AE}" pid="6" name="MFGRNItemId">
    <vt:lpwstr>GRN-32067ed9-09ec-4d18-bc9c-9895c26ea8ce</vt:lpwstr>
  </property>
  <property fmtid="{D5CDD505-2E9C-101B-9397-08002B2CF9AE}" pid="7" name="MFHash">
    <vt:lpwstr>Js0ukU2zotyeOSgAPpb821wedgEVy2+3Am1lHVyJZ7E=</vt:lpwstr>
  </property>
  <property fmtid="{D5CDD505-2E9C-101B-9397-08002B2CF9AE}" pid="8" name="MFVisualMarkingsSettings">
    <vt:lpwstr>HeaderAlignment=1;FooterAlignment=1</vt:lpwstr>
  </property>
  <property fmtid="{D5CDD505-2E9C-101B-9397-08002B2CF9AE}" pid="9" name="DLPManualFileClassification">
    <vt:lpwstr>{2755b7d9-e53d-4779-a40c-03797dcf43b3}</vt:lpwstr>
  </property>
  <property fmtid="{D5CDD505-2E9C-101B-9397-08002B2CF9AE}" pid="10" name="MFRefresh">
    <vt:lpwstr>False</vt:lpwstr>
  </property>
</Properties>
</file>